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00" autoAdjust="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79274-931D-4AEF-AEBB-9E809D66A975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9822-E5A8-4C90-9836-32752E22CF4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9822-E5A8-4C90-9836-32752E22CF43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B19C-3FD2-4017-8416-E17A3A3C47AB}" type="datetimeFigureOut">
              <a:rPr lang="pt-PT" smtClean="0"/>
              <a:pPr/>
              <a:t>21-02-2010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5CD3C-FC81-4A40-BF24-DCA2380169D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ACTIVIDADE INTEGRADORA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>          </a:t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3500430" y="7215214"/>
            <a:ext cx="4343408" cy="1071570"/>
          </a:xfrm>
        </p:spPr>
        <p:txBody>
          <a:bodyPr>
            <a:normAutofit/>
          </a:bodyPr>
          <a:lstStyle/>
          <a:p>
            <a:pPr algn="l"/>
            <a:endParaRPr lang="pt-PT" dirty="0"/>
          </a:p>
        </p:txBody>
      </p:sp>
      <p:pic>
        <p:nvPicPr>
          <p:cNvPr id="1026" name="Picture 2" descr="C:\Users\Jorge Silva\Pictures\bande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1" y="2285992"/>
            <a:ext cx="2571769" cy="285752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857488" y="5572140"/>
            <a:ext cx="293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Freguesia de Nevogilde</a:t>
            </a:r>
            <a:endParaRPr lang="pt-PT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29058" y="6143644"/>
            <a:ext cx="84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Porto</a:t>
            </a:r>
            <a:endParaRPr lang="pt-PT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rge Silva\Pictures\ro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786082" cy="1857388"/>
          </a:xfrm>
          <a:prstGeom prst="rect">
            <a:avLst/>
          </a:prstGeom>
          <a:noFill/>
        </p:spPr>
      </p:pic>
      <p:pic>
        <p:nvPicPr>
          <p:cNvPr id="1027" name="Picture 3" descr="C:\Users\Jorge Silva\Pictures\combo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04"/>
            <a:ext cx="2500330" cy="1714512"/>
          </a:xfrm>
          <a:prstGeom prst="rect">
            <a:avLst/>
          </a:prstGeom>
          <a:noFill/>
        </p:spPr>
      </p:pic>
      <p:pic>
        <p:nvPicPr>
          <p:cNvPr id="1028" name="Picture 4" descr="C:\Users\Jorge Silva\Pictures\fu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00042"/>
            <a:ext cx="1857388" cy="1500198"/>
          </a:xfrm>
          <a:prstGeom prst="rect">
            <a:avLst/>
          </a:prstGeom>
          <a:noFill/>
        </p:spPr>
      </p:pic>
      <p:pic>
        <p:nvPicPr>
          <p:cNvPr id="1029" name="Picture 5" descr="C:\Users\Jorge Silva\Pictures\c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4" y="2643182"/>
            <a:ext cx="2143135" cy="1500197"/>
          </a:xfrm>
          <a:prstGeom prst="rect">
            <a:avLst/>
          </a:prstGeom>
          <a:noFill/>
        </p:spPr>
      </p:pic>
      <p:pic>
        <p:nvPicPr>
          <p:cNvPr id="1030" name="Picture 6" descr="C:\Users\Jorge Silva\Pictures\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643182"/>
            <a:ext cx="2286016" cy="1571636"/>
          </a:xfrm>
          <a:prstGeom prst="rect">
            <a:avLst/>
          </a:prstGeom>
          <a:noFill/>
        </p:spPr>
      </p:pic>
      <p:pic>
        <p:nvPicPr>
          <p:cNvPr id="1031" name="Picture 7" descr="C:\Users\Jorge Silva\Pictures\brin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643182"/>
            <a:ext cx="2857520" cy="1500198"/>
          </a:xfrm>
          <a:prstGeom prst="rect">
            <a:avLst/>
          </a:prstGeom>
          <a:noFill/>
        </p:spPr>
      </p:pic>
      <p:pic>
        <p:nvPicPr>
          <p:cNvPr id="1032" name="Picture 8" descr="C:\Users\Jorge Silva\Pictures\mo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5143512"/>
            <a:ext cx="2000264" cy="1500198"/>
          </a:xfrm>
          <a:prstGeom prst="rect">
            <a:avLst/>
          </a:prstGeom>
          <a:noFill/>
        </p:spPr>
      </p:pic>
      <p:pic>
        <p:nvPicPr>
          <p:cNvPr id="1033" name="Picture 9" descr="C:\Users\Jorge Silva\Pictures\cinz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5143512"/>
            <a:ext cx="2071702" cy="150019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285984" y="4500570"/>
            <a:ext cx="538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Evolução dos transportes na cidade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orge Silva\Pictures\met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521495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357166"/>
            <a:ext cx="232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Arial" pitchFamily="34" charset="0"/>
                <a:cs typeface="Arial" pitchFamily="34" charset="0"/>
              </a:rPr>
              <a:t>Actualmente: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4414" y="100010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-Orla marítima mantém-se com as belas vivendas.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14414" y="1500174"/>
            <a:ext cx="5330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-Houve requalificação das vias e acessos.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14414" y="2000240"/>
            <a:ext cx="623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-Diversidade de comércio, serviços e restauração.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14414" y="2500306"/>
            <a:ext cx="71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-Passa-se do conceito casa para conceito apartamento.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14414" y="3000372"/>
            <a:ext cx="495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-Existe o espaço de lazer e diversão.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14414" y="3500438"/>
            <a:ext cx="449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-Existe as habitações luxuosas.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14414" y="3929066"/>
            <a:ext cx="549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-Passagem de freguesia rural a citadina.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orge Silva\Pictures\espl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14884"/>
            <a:ext cx="1785950" cy="1857388"/>
          </a:xfrm>
          <a:prstGeom prst="rect">
            <a:avLst/>
          </a:prstGeom>
          <a:noFill/>
        </p:spPr>
      </p:pic>
      <p:pic>
        <p:nvPicPr>
          <p:cNvPr id="1027" name="Picture 3" descr="C:\Users\Jorge Silva\Pictures\ru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14884"/>
            <a:ext cx="2000264" cy="1857388"/>
          </a:xfrm>
          <a:prstGeom prst="rect">
            <a:avLst/>
          </a:prstGeom>
          <a:noFill/>
        </p:spPr>
      </p:pic>
      <p:pic>
        <p:nvPicPr>
          <p:cNvPr id="1028" name="Picture 4" descr="C:\Users\Jorge Silva\Pictures\apartamen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86322"/>
            <a:ext cx="185738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isage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6715172" cy="342902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14414" y="5000636"/>
            <a:ext cx="444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dum pavilhão  desportivo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14414" y="5429264"/>
            <a:ext cx="429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Criação de espaços verdes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85852" y="4500570"/>
            <a:ext cx="336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Rua Prof. Rodolfo de Abreu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14414" y="5857892"/>
            <a:ext cx="2095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Boas acessibilidades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mp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04887"/>
            <a:ext cx="7143799" cy="32813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00100" y="4857760"/>
            <a:ext cx="469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duma superfície comercial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00100" y="5286388"/>
            <a:ext cx="4300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dum jardim infantil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00100" y="4429132"/>
            <a:ext cx="27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Rua D. Maria Borges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0100" y="5715016"/>
            <a:ext cx="3201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Espaços de lazer para a 3ª idade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928670"/>
            <a:ext cx="251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>Bibliografia: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00100" y="1785926"/>
            <a:ext cx="268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www.jf-nevogilde.pt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100" y="2214554"/>
            <a:ext cx="352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pt.wikipédia.org/ nevogilde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00100" y="2643182"/>
            <a:ext cx="337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mjfsantos.blogs.sapo.pt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00100" y="3071810"/>
            <a:ext cx="463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www.fisicohomepage.hpg.ig.com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0100" y="3500438"/>
            <a:ext cx="283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www.portoxx1.com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00100" y="5072074"/>
            <a:ext cx="259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JORGE  SILVA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00100" y="5715016"/>
            <a:ext cx="238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Falatório-Porto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7215214"/>
            <a:ext cx="6400800" cy="285752"/>
          </a:xfrm>
        </p:spPr>
        <p:txBody>
          <a:bodyPr>
            <a:normAutofit fontScale="47500" lnSpcReduction="20000"/>
          </a:bodyPr>
          <a:lstStyle/>
          <a:p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2500330"/>
          </a:xfrm>
        </p:spPr>
        <p:txBody>
          <a:bodyPr>
            <a:normAutofit/>
          </a:bodyPr>
          <a:lstStyle/>
          <a:p>
            <a:r>
              <a:rPr lang="pt-PT" sz="2000" dirty="0">
                <a:latin typeface="Arial" pitchFamily="34" charset="0"/>
                <a:cs typeface="Arial" pitchFamily="34" charset="0"/>
              </a:rPr>
              <a:t>Nevogilde é uma freguesia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portuguesa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concelho do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Porto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, com 2,00 km² de área e 5 257 habitantes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(2oo1).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Densidade: 2 628,5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hab/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km²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000" dirty="0" smtClean="0">
                <a:latin typeface="Arial" pitchFamily="34" charset="0"/>
                <a:cs typeface="Arial" pitchFamily="34" charset="0"/>
              </a:rPr>
            </a:br>
            <a:r>
              <a:rPr lang="pt-PT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000" dirty="0" smtClean="0">
                <a:latin typeface="Arial" pitchFamily="34" charset="0"/>
                <a:cs typeface="Arial" pitchFamily="34" charset="0"/>
              </a:rPr>
            </a:b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928662" y="2285992"/>
            <a:ext cx="5929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rial" pitchFamily="34" charset="0"/>
                <a:cs typeface="Arial" pitchFamily="34" charset="0"/>
              </a:rPr>
              <a:t>Caracteriza-se por ser uma freguesia marítima do Porto.</a:t>
            </a:r>
          </a:p>
        </p:txBody>
      </p:sp>
      <p:sp>
        <p:nvSpPr>
          <p:cNvPr id="6" name="Rectângulo 5"/>
          <p:cNvSpPr/>
          <p:nvPr/>
        </p:nvSpPr>
        <p:spPr>
          <a:xfrm>
            <a:off x="857224" y="3286125"/>
            <a:ext cx="6000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TOPÓNIMO: 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 Relativamente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ao topónimo Nevogilde, esclarece-se que é de origem germânica. Trata-se do genitivo do antropónimo Leovegildo, que aparece nos séculos X-XIII e com as variantes Leouegildiz, Lovegid,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Lubigildo.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5857892"/>
            <a:ext cx="4127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Freguesia agrícola no passado.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flipV="1">
            <a:off x="685800" y="7240932"/>
            <a:ext cx="7772400" cy="45719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7358090"/>
            <a:ext cx="6400800" cy="428628"/>
          </a:xfrm>
        </p:spPr>
        <p:txBody>
          <a:bodyPr>
            <a:normAutofit fontScale="85000" lnSpcReduction="20000"/>
          </a:bodyPr>
          <a:lstStyle/>
          <a:p>
            <a:endParaRPr lang="pt-PT" dirty="0"/>
          </a:p>
        </p:txBody>
      </p:sp>
      <p:pic>
        <p:nvPicPr>
          <p:cNvPr id="2050" name="Picture 2" descr="C:\Users\Jorge Silva\Pictures\nevogilde por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5143536" cy="2428892"/>
          </a:xfrm>
          <a:prstGeom prst="rect">
            <a:avLst/>
          </a:prstGeom>
          <a:noFill/>
        </p:spPr>
      </p:pic>
      <p:pic>
        <p:nvPicPr>
          <p:cNvPr id="2052" name="Picture 4" descr="http://www.invicta.aabfm.com/images/stories/are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429001"/>
            <a:ext cx="5072098" cy="321471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86116" y="2857496"/>
            <a:ext cx="34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Mapas de Nevogilde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029604" cy="1743086"/>
          </a:xfrm>
        </p:spPr>
        <p:txBody>
          <a:bodyPr>
            <a:normAutofit/>
          </a:bodyPr>
          <a:lstStyle/>
          <a:p>
            <a:r>
              <a:rPr lang="pt-PT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greja são Miguel Nevogilde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1371600" y="7715280"/>
            <a:ext cx="6400800" cy="214314"/>
          </a:xfrm>
        </p:spPr>
        <p:txBody>
          <a:bodyPr>
            <a:normAutofit fontScale="32500" lnSpcReduction="20000"/>
          </a:bodyPr>
          <a:lstStyle/>
          <a:p>
            <a:endParaRPr lang="pt-PT" dirty="0"/>
          </a:p>
        </p:txBody>
      </p:sp>
      <p:pic>
        <p:nvPicPr>
          <p:cNvPr id="18434" name="Picture 2" descr="C:\Users\Jorge Silva\Pictures\igr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9"/>
            <a:ext cx="3571900" cy="2143140"/>
          </a:xfrm>
          <a:prstGeom prst="rect">
            <a:avLst/>
          </a:prstGeom>
          <a:noFill/>
        </p:spPr>
      </p:pic>
      <p:pic>
        <p:nvPicPr>
          <p:cNvPr id="18435" name="Picture 3" descr="C:\Users\Jorge Silva\Pictures\fo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3714775" cy="235745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786050" y="600076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Forte São Francisco Xavier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1785974"/>
            <a:ext cx="7772400" cy="357190"/>
          </a:xfrm>
        </p:spPr>
        <p:txBody>
          <a:bodyPr>
            <a:normAutofit fontScale="90000"/>
          </a:bodyPr>
          <a:lstStyle/>
          <a:p>
            <a:endParaRPr lang="pt-PT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6286520"/>
            <a:ext cx="6400800" cy="357190"/>
          </a:xfrm>
        </p:spPr>
        <p:txBody>
          <a:bodyPr>
            <a:normAutofit fontScale="62500" lnSpcReduction="20000"/>
          </a:bodyPr>
          <a:lstStyle/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928662" y="85723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 Nevogilde passa a pertencer á cidade do Porto a  partir de 1895.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1500174"/>
            <a:ext cx="4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 Sofre um aumento demográfico.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071678"/>
            <a:ext cx="488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-Evolução devido ao turismo balnear.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643182"/>
            <a:ext cx="6693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-A burguesia passa a ter as suas casas á beira litoral.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orge Silva\Pictures\3 ca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4071942"/>
            <a:ext cx="2643206" cy="1857388"/>
          </a:xfrm>
          <a:prstGeom prst="rect">
            <a:avLst/>
          </a:prstGeom>
          <a:noFill/>
        </p:spPr>
      </p:pic>
      <p:pic>
        <p:nvPicPr>
          <p:cNvPr id="1027" name="Picture 3" descr="C:\Users\Jorge Silva\Pictures\la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2857520" cy="1857387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928662" y="3214686"/>
            <a:ext cx="779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-Local onde se passa a viver todo o ano.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4348" y="785794"/>
            <a:ext cx="5811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-Freguesia fica a ter outra panorâmica.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348" y="1357298"/>
            <a:ext cx="565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-Construção de ruas direitas e amplas.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1857364"/>
            <a:ext cx="9429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-Campos e pinhais desaparecem para dar lugar a ruas e edifícios.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2428868"/>
            <a:ext cx="62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-Construção de belas vivendas e bonitos jardins.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348" y="2928934"/>
            <a:ext cx="531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-Uso da arquitectura francesa e britânica.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348" y="3500438"/>
            <a:ext cx="574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-População dispersa-se mais pela freguesia.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orge Silva\Pictures\pala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4786322"/>
            <a:ext cx="3000395" cy="1785950"/>
          </a:xfrm>
          <a:prstGeom prst="rect">
            <a:avLst/>
          </a:prstGeom>
          <a:noFill/>
        </p:spPr>
      </p:pic>
      <p:pic>
        <p:nvPicPr>
          <p:cNvPr id="1027" name="Picture 3" descr="C:\Users\Jorge Silva\Pictures\r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7760"/>
            <a:ext cx="2643206" cy="1714512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714348" y="4071942"/>
            <a:ext cx="8127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-Deslocação de população do interior para o litoral.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flipV="1">
            <a:off x="685800" y="7429528"/>
            <a:ext cx="7772400" cy="142876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1371600" y="738380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pt-PT" dirty="0"/>
          </a:p>
        </p:txBody>
      </p:sp>
      <p:pic>
        <p:nvPicPr>
          <p:cNvPr id="2050" name="Picture 2" descr="C:\Users\Jorge Silva\Pictures\palac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000396" cy="2143140"/>
          </a:xfrm>
          <a:prstGeom prst="rect">
            <a:avLst/>
          </a:prstGeom>
          <a:noFill/>
        </p:spPr>
      </p:pic>
      <p:pic>
        <p:nvPicPr>
          <p:cNvPr id="2051" name="Picture 3" descr="C:\Users\Jorge Silva\Pictures\amar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2065" y="500043"/>
            <a:ext cx="2928957" cy="2214578"/>
          </a:xfrm>
          <a:prstGeom prst="rect">
            <a:avLst/>
          </a:prstGeom>
          <a:noFill/>
        </p:spPr>
      </p:pic>
      <p:pic>
        <p:nvPicPr>
          <p:cNvPr id="2054" name="Picture 6" descr="C:\Users\Jorge Silva\Pictures\cozin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4000504"/>
            <a:ext cx="3214710" cy="2286016"/>
          </a:xfrm>
          <a:prstGeom prst="rect">
            <a:avLst/>
          </a:prstGeom>
          <a:noFill/>
        </p:spPr>
      </p:pic>
      <p:pic>
        <p:nvPicPr>
          <p:cNvPr id="2055" name="Picture 7" descr="C:\Users\Jorge Silva\Pictures\me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71942"/>
            <a:ext cx="3286148" cy="221457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286116" y="314324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O antigo e o moderno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 Silva\Pictures\boav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429132"/>
            <a:ext cx="2857520" cy="2071702"/>
          </a:xfrm>
          <a:prstGeom prst="rect">
            <a:avLst/>
          </a:prstGeom>
          <a:noFill/>
        </p:spPr>
      </p:pic>
      <p:pic>
        <p:nvPicPr>
          <p:cNvPr id="2051" name="Picture 3" descr="C:\Users\Jorge Silva\Pictures\rua an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429132"/>
            <a:ext cx="2857520" cy="2071702"/>
          </a:xfrm>
          <a:prstGeom prst="rect">
            <a:avLst/>
          </a:prstGeom>
          <a:noFill/>
        </p:spPr>
      </p:pic>
      <p:pic>
        <p:nvPicPr>
          <p:cNvPr id="2052" name="Picture 4" descr="C:\Users\Jorge Silva\Pictures\verd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71546"/>
            <a:ext cx="2714644" cy="2214578"/>
          </a:xfrm>
          <a:prstGeom prst="rect">
            <a:avLst/>
          </a:prstGeom>
          <a:noFill/>
        </p:spPr>
      </p:pic>
      <p:pic>
        <p:nvPicPr>
          <p:cNvPr id="2053" name="Picture 5" descr="C:\Users\Jorge Silva\Pictures\vie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085850"/>
            <a:ext cx="3071834" cy="220027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071670" y="3714752"/>
            <a:ext cx="610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Contrastes do passado com o presente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3" y="2500306"/>
            <a:ext cx="5528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-Surge a evolução dos transportes.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28662" y="857232"/>
            <a:ext cx="1098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-População circulava por  atalhos e carreiros nem sempre seguros.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662" y="1428736"/>
            <a:ext cx="549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-Revolução na construção de vias.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28662" y="200024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-Zona costeira transformada a nível de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artérias e edifícios.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Jorge Silva\Pictures\Antiga%20Av_%20de%20Carreiros%20-%20Av_%20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2643206" cy="1928826"/>
          </a:xfrm>
          <a:prstGeom prst="rect">
            <a:avLst/>
          </a:prstGeom>
          <a:noFill/>
        </p:spPr>
      </p:pic>
      <p:pic>
        <p:nvPicPr>
          <p:cNvPr id="3075" name="Picture 3" descr="C:\Users\Jorge Silva\Pictures\electr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643446"/>
            <a:ext cx="2071702" cy="1928826"/>
          </a:xfrm>
          <a:prstGeom prst="rect">
            <a:avLst/>
          </a:prstGeom>
          <a:noFill/>
        </p:spPr>
      </p:pic>
      <p:pic>
        <p:nvPicPr>
          <p:cNvPr id="3076" name="Picture 4" descr="C:\Users\Jorge Silva\Pictures\12636_171586066478_170042516478_3391528_4908136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46"/>
            <a:ext cx="2428892" cy="192882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928662" y="3000372"/>
            <a:ext cx="7369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-População rapidamente chega aos seus destinos.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3500438"/>
            <a:ext cx="572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-Ligação interior – litoral constantes.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4000504"/>
            <a:ext cx="761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-Criação de vários trajectos, para transporte de pessoas.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359</Words>
  <Application>Microsoft Office PowerPoint</Application>
  <PresentationFormat>Apresentação no Ecrã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ACTIVIDADE INTEGRADORA             </vt:lpstr>
      <vt:lpstr>Nevogilde é uma freguesia portuguesa do concelho do Porto, com 2,00 km² de área e 5 257 habitantes (2oo1). Densidade: 2 628,5 hab/km²  </vt:lpstr>
      <vt:lpstr>Diapositivo 3</vt:lpstr>
      <vt:lpstr>Igreja são Miguel Nevogilde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 INTEGRADORA            IDENTIFICAR:</dc:title>
  <dc:creator>Optimus</dc:creator>
  <cp:lastModifiedBy>Optimus</cp:lastModifiedBy>
  <cp:revision>73</cp:revision>
  <dcterms:created xsi:type="dcterms:W3CDTF">2010-02-05T19:52:17Z</dcterms:created>
  <dcterms:modified xsi:type="dcterms:W3CDTF">2010-02-21T17:39:23Z</dcterms:modified>
</cp:coreProperties>
</file>